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7"/>
  </p:handoutMasterIdLst>
  <p:sldIdLst>
    <p:sldId id="274" r:id="rId2"/>
    <p:sldId id="292" r:id="rId3"/>
    <p:sldId id="288" r:id="rId4"/>
    <p:sldId id="293" r:id="rId5"/>
    <p:sldId id="295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  <a:srgbClr val="FF99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8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05/01/2025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68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31B9645-AA81-159F-EDBE-0E531DDF6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05/01/2025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05/01/2025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05/01/2025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05/01/2025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05/01/2025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120C55FF-DD6D-074D-FD64-D92F77E900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8794" y="4960912"/>
            <a:ext cx="5266641" cy="1913272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Cherchez la solution au problème :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414447" y="1404430"/>
            <a:ext cx="8047333" cy="4639233"/>
          </a:xfrm>
          <a:custGeom>
            <a:avLst/>
            <a:gdLst>
              <a:gd name="connsiteX0" fmla="*/ 1899557 w 7188212"/>
              <a:gd name="connsiteY0" fmla="*/ 3982194 h 3451762"/>
              <a:gd name="connsiteX1" fmla="*/ 1752080 w 7188212"/>
              <a:gd name="connsiteY1" fmla="*/ 3207860 h 3451762"/>
              <a:gd name="connsiteX2" fmla="*/ 1942697 w 7188212"/>
              <a:gd name="connsiteY2" fmla="*/ 192972 h 3451762"/>
              <a:gd name="connsiteX3" fmla="*/ 4722624 w 7188212"/>
              <a:gd name="connsiteY3" fmla="*/ 87285 h 3451762"/>
              <a:gd name="connsiteX4" fmla="*/ 6101929 w 7188212"/>
              <a:gd name="connsiteY4" fmla="*/ 2962185 h 3451762"/>
              <a:gd name="connsiteX5" fmla="*/ 3042314 w 7188212"/>
              <a:gd name="connsiteY5" fmla="*/ 3431301 h 3451762"/>
              <a:gd name="connsiteX6" fmla="*/ 1899557 w 7188212"/>
              <a:gd name="connsiteY6" fmla="*/ 3982194 h 3451762"/>
              <a:gd name="connsiteX0" fmla="*/ 1899593 w 6953196"/>
              <a:gd name="connsiteY0" fmla="*/ 4133233 h 4133233"/>
              <a:gd name="connsiteX1" fmla="*/ 1752116 w 6953196"/>
              <a:gd name="connsiteY1" fmla="*/ 3358899 h 4133233"/>
              <a:gd name="connsiteX2" fmla="*/ 1942733 w 6953196"/>
              <a:gd name="connsiteY2" fmla="*/ 344011 h 4133233"/>
              <a:gd name="connsiteX3" fmla="*/ 4722660 w 6953196"/>
              <a:gd name="connsiteY3" fmla="*/ 238324 h 4133233"/>
              <a:gd name="connsiteX4" fmla="*/ 6280095 w 6953196"/>
              <a:gd name="connsiteY4" fmla="*/ 3279479 h 4133233"/>
              <a:gd name="connsiteX5" fmla="*/ 3042350 w 6953196"/>
              <a:gd name="connsiteY5" fmla="*/ 3582340 h 4133233"/>
              <a:gd name="connsiteX6" fmla="*/ 1899593 w 6953196"/>
              <a:gd name="connsiteY6" fmla="*/ 4133233 h 4133233"/>
              <a:gd name="connsiteX0" fmla="*/ 2066716 w 7128222"/>
              <a:gd name="connsiteY0" fmla="*/ 4226944 h 4226944"/>
              <a:gd name="connsiteX1" fmla="*/ 1919239 w 7128222"/>
              <a:gd name="connsiteY1" fmla="*/ 3452610 h 4226944"/>
              <a:gd name="connsiteX2" fmla="*/ 1777347 w 7128222"/>
              <a:gd name="connsiteY2" fmla="*/ 223966 h 4226944"/>
              <a:gd name="connsiteX3" fmla="*/ 4889783 w 7128222"/>
              <a:gd name="connsiteY3" fmla="*/ 332035 h 4226944"/>
              <a:gd name="connsiteX4" fmla="*/ 6447218 w 7128222"/>
              <a:gd name="connsiteY4" fmla="*/ 3373190 h 4226944"/>
              <a:gd name="connsiteX5" fmla="*/ 3209473 w 7128222"/>
              <a:gd name="connsiteY5" fmla="*/ 3676051 h 4226944"/>
              <a:gd name="connsiteX6" fmla="*/ 2066716 w 7128222"/>
              <a:gd name="connsiteY6" fmla="*/ 4226944 h 4226944"/>
              <a:gd name="connsiteX0" fmla="*/ 1441813 w 6758801"/>
              <a:gd name="connsiteY0" fmla="*/ 4312959 h 4312959"/>
              <a:gd name="connsiteX1" fmla="*/ 1294336 w 6758801"/>
              <a:gd name="connsiteY1" fmla="*/ 3538625 h 4312959"/>
              <a:gd name="connsiteX2" fmla="*/ 1152444 w 6758801"/>
              <a:gd name="connsiteY2" fmla="*/ 309981 h 4312959"/>
              <a:gd name="connsiteX3" fmla="*/ 5444496 w 6758801"/>
              <a:gd name="connsiteY3" fmla="*/ 485344 h 4312959"/>
              <a:gd name="connsiteX4" fmla="*/ 5822315 w 6758801"/>
              <a:gd name="connsiteY4" fmla="*/ 3459205 h 4312959"/>
              <a:gd name="connsiteX5" fmla="*/ 2584570 w 6758801"/>
              <a:gd name="connsiteY5" fmla="*/ 3762066 h 4312959"/>
              <a:gd name="connsiteX6" fmla="*/ 1441813 w 6758801"/>
              <a:gd name="connsiteY6" fmla="*/ 4312959 h 4312959"/>
              <a:gd name="connsiteX0" fmla="*/ 1991517 w 7357607"/>
              <a:gd name="connsiteY0" fmla="*/ 4073670 h 4073670"/>
              <a:gd name="connsiteX1" fmla="*/ 1844040 w 7357607"/>
              <a:gd name="connsiteY1" fmla="*/ 3299336 h 4073670"/>
              <a:gd name="connsiteX2" fmla="*/ 538366 w 7357607"/>
              <a:gd name="connsiteY2" fmla="*/ 517996 h 4073670"/>
              <a:gd name="connsiteX3" fmla="*/ 5994200 w 7357607"/>
              <a:gd name="connsiteY3" fmla="*/ 246055 h 4073670"/>
              <a:gd name="connsiteX4" fmla="*/ 6372019 w 7357607"/>
              <a:gd name="connsiteY4" fmla="*/ 3219916 h 4073670"/>
              <a:gd name="connsiteX5" fmla="*/ 3134274 w 7357607"/>
              <a:gd name="connsiteY5" fmla="*/ 3522777 h 4073670"/>
              <a:gd name="connsiteX6" fmla="*/ 1991517 w 7357607"/>
              <a:gd name="connsiteY6" fmla="*/ 4073670 h 4073670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3380117 w 7603450"/>
              <a:gd name="connsiteY5" fmla="*/ 3527701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636558 w 7603450"/>
              <a:gd name="connsiteY5" fmla="*/ 3503036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152117 w 7603450"/>
              <a:gd name="connsiteY5" fmla="*/ 3457229 h 4078594"/>
              <a:gd name="connsiteX6" fmla="*/ 2237360 w 7603450"/>
              <a:gd name="connsiteY6" fmla="*/ 4078594 h 4078594"/>
              <a:gd name="connsiteX0" fmla="*/ 2265916 w 7634464"/>
              <a:gd name="connsiteY0" fmla="*/ 4129607 h 4129607"/>
              <a:gd name="connsiteX1" fmla="*/ 1637754 w 7634464"/>
              <a:gd name="connsiteY1" fmla="*/ 3464505 h 4129607"/>
              <a:gd name="connsiteX2" fmla="*/ 756435 w 7634464"/>
              <a:gd name="connsiteY2" fmla="*/ 457654 h 4129607"/>
              <a:gd name="connsiteX3" fmla="*/ 6268599 w 7634464"/>
              <a:gd name="connsiteY3" fmla="*/ 301992 h 4129607"/>
              <a:gd name="connsiteX4" fmla="*/ 6646418 w 7634464"/>
              <a:gd name="connsiteY4" fmla="*/ 3275853 h 4129607"/>
              <a:gd name="connsiteX5" fmla="*/ 2180673 w 7634464"/>
              <a:gd name="connsiteY5" fmla="*/ 3508242 h 4129607"/>
              <a:gd name="connsiteX6" fmla="*/ 2265916 w 7634464"/>
              <a:gd name="connsiteY6" fmla="*/ 4129607 h 4129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4327A38-9B88-557A-0CFE-715226389CD0}"/>
              </a:ext>
            </a:extLst>
          </p:cNvPr>
          <p:cNvSpPr txBox="1"/>
          <p:nvPr/>
        </p:nvSpPr>
        <p:spPr>
          <a:xfrm>
            <a:off x="1021277" y="2013984"/>
            <a:ext cx="6677891" cy="2539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ina</a:t>
            </a:r>
            <a:r>
              <a:rPr lang="fr-FR" sz="360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mesure 1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30</a:t>
            </a:r>
            <a:r>
              <a:rPr lang="fr-FR" sz="360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centimètres. Tom mesure 9 centimètres de plus que Lina.</a:t>
            </a:r>
            <a:endParaRPr lang="fr-FR" sz="36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Tom mesure-t-il ?</a:t>
            </a:r>
            <a:r>
              <a:rPr lang="fr-FR" sz="3200" b="1" dirty="0">
                <a:solidFill>
                  <a:schemeClr val="tx1"/>
                </a:solidFill>
                <a:latin typeface="Corbel" panose="020B0503020204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A0DED28-F1C4-9D19-1D37-F7F63A5273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EFB0554F-4F38-D23B-0CA1-41C9E7D183E7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4544D7AE-07EC-5E80-8113-1935BA949228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4355C908-5650-A57A-F0B0-9FDEAEF42335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D16E8925-4238-FC72-C5E0-DBDF3FF507C7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3401851" y="1377045"/>
            <a:ext cx="46694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Je comprends le problème.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05E045C-A47D-9F91-7245-88150B2172BB}"/>
              </a:ext>
            </a:extLst>
          </p:cNvPr>
          <p:cNvSpPr txBox="1"/>
          <p:nvPr/>
        </p:nvSpPr>
        <p:spPr>
          <a:xfrm>
            <a:off x="3435206" y="2795322"/>
            <a:ext cx="4636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Je représente le problème.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138B1B44-D3F9-159A-B176-176BB7E8A6D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1522EA18-0201-A4E4-9C5E-7882EC4F4259}"/>
              </a:ext>
            </a:extLst>
          </p:cNvPr>
          <p:cNvSpPr txBox="1"/>
          <p:nvPr/>
        </p:nvSpPr>
        <p:spPr>
          <a:xfrm>
            <a:off x="3435206" y="4158410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Je calcule la réponse.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09835C03-C137-2A0A-2AF7-AC71A4E2DFF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3401851" y="5617419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Je réponds à la question.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C8F73C6-344D-6794-D5FD-3BF3EA1189A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B0D3AF5-D510-5A72-BDCB-CA8B47ADB3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6472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1" grpId="0" animBg="1"/>
      <p:bldP spid="12" grpId="0"/>
      <p:bldP spid="13" grpId="0"/>
      <p:bldP spid="16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A0DED28-F1C4-9D19-1D37-F7F63A5273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EFB0554F-4F38-D23B-0CA1-41C9E7D183E7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4544D7AE-07EC-5E80-8113-1935BA949228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4355C908-5650-A57A-F0B0-9FDEAEF42335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D16E8925-4238-FC72-C5E0-DBDF3FF507C7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3401851" y="977603"/>
            <a:ext cx="54848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cherche la taille de Tom. C’est un problème de comparaison.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3287970" y="5537478"/>
            <a:ext cx="58671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Tom mesure 139 </a:t>
            </a:r>
            <a:r>
              <a:rPr lang="fr-FR" sz="2800" dirty="0">
                <a:solidFill>
                  <a:srgbClr val="C00000"/>
                </a:solidFill>
                <a:latin typeface="Cursive standard" pitchFamily="2" charset="0"/>
              </a:rPr>
              <a:t>centimètres.</a:t>
            </a:r>
            <a:endParaRPr lang="fr-FR" sz="3200" dirty="0">
              <a:solidFill>
                <a:srgbClr val="C00000"/>
              </a:solidFill>
              <a:latin typeface="Cursive standard" pitchFamily="2" charset="0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B7644F5-318C-5017-0E74-A8F95217F22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394E5A97-14A8-23FC-D814-F3228095513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C489E808-7B28-45F7-AB5C-EC9C0D0D3F6C}"/>
              </a:ext>
            </a:extLst>
          </p:cNvPr>
          <p:cNvSpPr txBox="1"/>
          <p:nvPr/>
        </p:nvSpPr>
        <p:spPr>
          <a:xfrm>
            <a:off x="3401851" y="4174723"/>
            <a:ext cx="56355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130 + 9 = 139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2DD57DF-2C21-FEB7-84C1-6E49B4F49A2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9912C657-8C88-8374-FA89-6F26469A55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B8096A5A-9586-3099-8449-25ECF1DC7426}"/>
              </a:ext>
            </a:extLst>
          </p:cNvPr>
          <p:cNvGrpSpPr/>
          <p:nvPr/>
        </p:nvGrpSpPr>
        <p:grpSpPr>
          <a:xfrm>
            <a:off x="3401851" y="2231216"/>
            <a:ext cx="5484850" cy="1867998"/>
            <a:chOff x="3401851" y="2231216"/>
            <a:chExt cx="5484850" cy="1867998"/>
          </a:xfrm>
        </p:grpSpPr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6944E26E-A5D3-1534-41CC-D1888A0364B1}"/>
                </a:ext>
              </a:extLst>
            </p:cNvPr>
            <p:cNvSpPr txBox="1"/>
            <p:nvPr/>
          </p:nvSpPr>
          <p:spPr>
            <a:xfrm>
              <a:off x="3401851" y="2650456"/>
              <a:ext cx="548485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>
                  <a:solidFill>
                    <a:srgbClr val="C00000"/>
                  </a:solidFill>
                </a:rPr>
                <a:t>Je représente le problème : 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EBBA286A-425F-2B20-9399-E0474F4E00FA}"/>
                </a:ext>
              </a:extLst>
            </p:cNvPr>
            <p:cNvSpPr/>
            <p:nvPr/>
          </p:nvSpPr>
          <p:spPr>
            <a:xfrm rot="16200000">
              <a:off x="7506091" y="3233153"/>
              <a:ext cx="1393597" cy="338525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dirty="0"/>
                <a:t>Lina 130 cm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6AE7485-DBC0-7CB5-950D-95FCA880B335}"/>
                </a:ext>
              </a:extLst>
            </p:cNvPr>
            <p:cNvSpPr/>
            <p:nvPr/>
          </p:nvSpPr>
          <p:spPr>
            <a:xfrm rot="16200000">
              <a:off x="7679639" y="2974422"/>
              <a:ext cx="1862695" cy="38689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dirty="0"/>
                <a:t>Tom</a:t>
              </a:r>
            </a:p>
          </p:txBody>
        </p:sp>
        <p:sp>
          <p:nvSpPr>
            <p:cNvPr id="14" name="Accolade ouvrante 13">
              <a:extLst>
                <a:ext uri="{FF2B5EF4-FFF2-40B4-BE49-F238E27FC236}">
                  <a16:creationId xmlns:a16="http://schemas.microsoft.com/office/drawing/2014/main" id="{513C616D-75DF-DF39-9BA6-FA9C61BAE372}"/>
                </a:ext>
              </a:extLst>
            </p:cNvPr>
            <p:cNvSpPr/>
            <p:nvPr/>
          </p:nvSpPr>
          <p:spPr>
            <a:xfrm>
              <a:off x="8342519" y="2231216"/>
              <a:ext cx="48365" cy="431646"/>
            </a:xfrm>
            <a:prstGeom prst="leftBrace">
              <a:avLst>
                <a:gd name="adj1" fmla="val 142907"/>
                <a:gd name="adj2" fmla="val 50000"/>
              </a:avLst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0E31EC2D-59B3-78BC-B46C-0E44899AB166}"/>
                </a:ext>
              </a:extLst>
            </p:cNvPr>
            <p:cNvSpPr txBox="1"/>
            <p:nvPr/>
          </p:nvSpPr>
          <p:spPr>
            <a:xfrm>
              <a:off x="7556209" y="2256761"/>
              <a:ext cx="8386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>
                  <a:solidFill>
                    <a:srgbClr val="C00000"/>
                  </a:solidFill>
                </a:rPr>
                <a:t>+ 9 cm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43207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6F0C3A-3CAA-E0D8-997F-1C09960E19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F9706240-3629-EEE1-37E9-2394ADCA60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8794" y="4960912"/>
            <a:ext cx="5266641" cy="1913272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25F31DD2-287A-6C4E-9A67-39424B0174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Cherchez la solution au problème :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0DB8E460-1C35-336D-DF68-6D1C2098C293}"/>
              </a:ext>
            </a:extLst>
          </p:cNvPr>
          <p:cNvSpPr/>
          <p:nvPr/>
        </p:nvSpPr>
        <p:spPr>
          <a:xfrm>
            <a:off x="414447" y="1404430"/>
            <a:ext cx="8047333" cy="4639233"/>
          </a:xfrm>
          <a:custGeom>
            <a:avLst/>
            <a:gdLst>
              <a:gd name="connsiteX0" fmla="*/ 1899557 w 7188212"/>
              <a:gd name="connsiteY0" fmla="*/ 3982194 h 3451762"/>
              <a:gd name="connsiteX1" fmla="*/ 1752080 w 7188212"/>
              <a:gd name="connsiteY1" fmla="*/ 3207860 h 3451762"/>
              <a:gd name="connsiteX2" fmla="*/ 1942697 w 7188212"/>
              <a:gd name="connsiteY2" fmla="*/ 192972 h 3451762"/>
              <a:gd name="connsiteX3" fmla="*/ 4722624 w 7188212"/>
              <a:gd name="connsiteY3" fmla="*/ 87285 h 3451762"/>
              <a:gd name="connsiteX4" fmla="*/ 6101929 w 7188212"/>
              <a:gd name="connsiteY4" fmla="*/ 2962185 h 3451762"/>
              <a:gd name="connsiteX5" fmla="*/ 3042314 w 7188212"/>
              <a:gd name="connsiteY5" fmla="*/ 3431301 h 3451762"/>
              <a:gd name="connsiteX6" fmla="*/ 1899557 w 7188212"/>
              <a:gd name="connsiteY6" fmla="*/ 3982194 h 3451762"/>
              <a:gd name="connsiteX0" fmla="*/ 1899593 w 6953196"/>
              <a:gd name="connsiteY0" fmla="*/ 4133233 h 4133233"/>
              <a:gd name="connsiteX1" fmla="*/ 1752116 w 6953196"/>
              <a:gd name="connsiteY1" fmla="*/ 3358899 h 4133233"/>
              <a:gd name="connsiteX2" fmla="*/ 1942733 w 6953196"/>
              <a:gd name="connsiteY2" fmla="*/ 344011 h 4133233"/>
              <a:gd name="connsiteX3" fmla="*/ 4722660 w 6953196"/>
              <a:gd name="connsiteY3" fmla="*/ 238324 h 4133233"/>
              <a:gd name="connsiteX4" fmla="*/ 6280095 w 6953196"/>
              <a:gd name="connsiteY4" fmla="*/ 3279479 h 4133233"/>
              <a:gd name="connsiteX5" fmla="*/ 3042350 w 6953196"/>
              <a:gd name="connsiteY5" fmla="*/ 3582340 h 4133233"/>
              <a:gd name="connsiteX6" fmla="*/ 1899593 w 6953196"/>
              <a:gd name="connsiteY6" fmla="*/ 4133233 h 4133233"/>
              <a:gd name="connsiteX0" fmla="*/ 2066716 w 7128222"/>
              <a:gd name="connsiteY0" fmla="*/ 4226944 h 4226944"/>
              <a:gd name="connsiteX1" fmla="*/ 1919239 w 7128222"/>
              <a:gd name="connsiteY1" fmla="*/ 3452610 h 4226944"/>
              <a:gd name="connsiteX2" fmla="*/ 1777347 w 7128222"/>
              <a:gd name="connsiteY2" fmla="*/ 223966 h 4226944"/>
              <a:gd name="connsiteX3" fmla="*/ 4889783 w 7128222"/>
              <a:gd name="connsiteY3" fmla="*/ 332035 h 4226944"/>
              <a:gd name="connsiteX4" fmla="*/ 6447218 w 7128222"/>
              <a:gd name="connsiteY4" fmla="*/ 3373190 h 4226944"/>
              <a:gd name="connsiteX5" fmla="*/ 3209473 w 7128222"/>
              <a:gd name="connsiteY5" fmla="*/ 3676051 h 4226944"/>
              <a:gd name="connsiteX6" fmla="*/ 2066716 w 7128222"/>
              <a:gd name="connsiteY6" fmla="*/ 4226944 h 4226944"/>
              <a:gd name="connsiteX0" fmla="*/ 1441813 w 6758801"/>
              <a:gd name="connsiteY0" fmla="*/ 4312959 h 4312959"/>
              <a:gd name="connsiteX1" fmla="*/ 1294336 w 6758801"/>
              <a:gd name="connsiteY1" fmla="*/ 3538625 h 4312959"/>
              <a:gd name="connsiteX2" fmla="*/ 1152444 w 6758801"/>
              <a:gd name="connsiteY2" fmla="*/ 309981 h 4312959"/>
              <a:gd name="connsiteX3" fmla="*/ 5444496 w 6758801"/>
              <a:gd name="connsiteY3" fmla="*/ 485344 h 4312959"/>
              <a:gd name="connsiteX4" fmla="*/ 5822315 w 6758801"/>
              <a:gd name="connsiteY4" fmla="*/ 3459205 h 4312959"/>
              <a:gd name="connsiteX5" fmla="*/ 2584570 w 6758801"/>
              <a:gd name="connsiteY5" fmla="*/ 3762066 h 4312959"/>
              <a:gd name="connsiteX6" fmla="*/ 1441813 w 6758801"/>
              <a:gd name="connsiteY6" fmla="*/ 4312959 h 4312959"/>
              <a:gd name="connsiteX0" fmla="*/ 1991517 w 7357607"/>
              <a:gd name="connsiteY0" fmla="*/ 4073670 h 4073670"/>
              <a:gd name="connsiteX1" fmla="*/ 1844040 w 7357607"/>
              <a:gd name="connsiteY1" fmla="*/ 3299336 h 4073670"/>
              <a:gd name="connsiteX2" fmla="*/ 538366 w 7357607"/>
              <a:gd name="connsiteY2" fmla="*/ 517996 h 4073670"/>
              <a:gd name="connsiteX3" fmla="*/ 5994200 w 7357607"/>
              <a:gd name="connsiteY3" fmla="*/ 246055 h 4073670"/>
              <a:gd name="connsiteX4" fmla="*/ 6372019 w 7357607"/>
              <a:gd name="connsiteY4" fmla="*/ 3219916 h 4073670"/>
              <a:gd name="connsiteX5" fmla="*/ 3134274 w 7357607"/>
              <a:gd name="connsiteY5" fmla="*/ 3522777 h 4073670"/>
              <a:gd name="connsiteX6" fmla="*/ 1991517 w 7357607"/>
              <a:gd name="connsiteY6" fmla="*/ 4073670 h 4073670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3380117 w 7603450"/>
              <a:gd name="connsiteY5" fmla="*/ 3527701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636558 w 7603450"/>
              <a:gd name="connsiteY5" fmla="*/ 3503036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152117 w 7603450"/>
              <a:gd name="connsiteY5" fmla="*/ 3457229 h 4078594"/>
              <a:gd name="connsiteX6" fmla="*/ 2237360 w 7603450"/>
              <a:gd name="connsiteY6" fmla="*/ 4078594 h 4078594"/>
              <a:gd name="connsiteX0" fmla="*/ 2265916 w 7634464"/>
              <a:gd name="connsiteY0" fmla="*/ 4129607 h 4129607"/>
              <a:gd name="connsiteX1" fmla="*/ 1637754 w 7634464"/>
              <a:gd name="connsiteY1" fmla="*/ 3464505 h 4129607"/>
              <a:gd name="connsiteX2" fmla="*/ 756435 w 7634464"/>
              <a:gd name="connsiteY2" fmla="*/ 457654 h 4129607"/>
              <a:gd name="connsiteX3" fmla="*/ 6268599 w 7634464"/>
              <a:gd name="connsiteY3" fmla="*/ 301992 h 4129607"/>
              <a:gd name="connsiteX4" fmla="*/ 6646418 w 7634464"/>
              <a:gd name="connsiteY4" fmla="*/ 3275853 h 4129607"/>
              <a:gd name="connsiteX5" fmla="*/ 2180673 w 7634464"/>
              <a:gd name="connsiteY5" fmla="*/ 3508242 h 4129607"/>
              <a:gd name="connsiteX6" fmla="*/ 2265916 w 7634464"/>
              <a:gd name="connsiteY6" fmla="*/ 4129607 h 4129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9A3C90F-6A51-4589-74AC-596E152EBA7E}"/>
              </a:ext>
            </a:extLst>
          </p:cNvPr>
          <p:cNvSpPr txBox="1"/>
          <p:nvPr/>
        </p:nvSpPr>
        <p:spPr>
          <a:xfrm>
            <a:off x="1021277" y="2013984"/>
            <a:ext cx="6677891" cy="2539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ina</a:t>
            </a:r>
            <a:r>
              <a:rPr lang="fr-FR" sz="360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mesure 1</a:t>
            </a:r>
            <a:r>
              <a:rPr lang="fr-FR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54</a:t>
            </a:r>
            <a:r>
              <a:rPr lang="fr-FR" sz="360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centimètres. Tom mesure 8 centimètres de plus que Lina.</a:t>
            </a:r>
            <a:endParaRPr lang="fr-FR" sz="36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6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Tom mesure-t-il ?</a:t>
            </a:r>
            <a:r>
              <a:rPr lang="fr-FR" sz="3200" b="1" dirty="0">
                <a:solidFill>
                  <a:schemeClr val="tx1"/>
                </a:solidFill>
                <a:latin typeface="Corbel" panose="020B0503020204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19268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E1DF70-90A4-53CA-4C1F-ADB0C7E77B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2B5415-E8A7-6377-955E-515548F542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E19EF95-863F-EDBE-A29E-EF4B7F4EF85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7E31E0A2-8F29-0EC3-2BD4-FAF1689384E5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F651CA90-4196-7FE5-9146-C33631EDA9FA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08189877-8ECA-3699-E639-EF084B51EB1E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C49F9111-3981-D12B-41B0-E88B1ABBBA95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6A1EB6ED-12D5-950B-4BA5-848B737F8A7B}"/>
              </a:ext>
            </a:extLst>
          </p:cNvPr>
          <p:cNvSpPr txBox="1"/>
          <p:nvPr/>
        </p:nvSpPr>
        <p:spPr>
          <a:xfrm>
            <a:off x="3401851" y="977603"/>
            <a:ext cx="54848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cherche la taille de Tom. C’est un problème que je ne connais pas.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0251109-56FD-0FD6-5FE8-E09733A676FB}"/>
              </a:ext>
            </a:extLst>
          </p:cNvPr>
          <p:cNvSpPr txBox="1"/>
          <p:nvPr/>
        </p:nvSpPr>
        <p:spPr>
          <a:xfrm>
            <a:off x="3287970" y="5537478"/>
            <a:ext cx="58671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Tom mesure 162 </a:t>
            </a:r>
            <a:r>
              <a:rPr lang="fr-FR" sz="2800" dirty="0">
                <a:solidFill>
                  <a:srgbClr val="C00000"/>
                </a:solidFill>
                <a:latin typeface="Cursive standard" pitchFamily="2" charset="0"/>
              </a:rPr>
              <a:t>centimètres.</a:t>
            </a:r>
            <a:endParaRPr lang="fr-FR" sz="3200" dirty="0">
              <a:solidFill>
                <a:srgbClr val="C00000"/>
              </a:solidFill>
              <a:latin typeface="Cursive standard" pitchFamily="2" charset="0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C9BF086-D05E-2E60-3312-25AF71533E9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4F2C2629-8A90-8ABF-5296-EEB1CD8A8EB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A9D6FE8C-3EC1-DB42-D589-65950A20DC1D}"/>
              </a:ext>
            </a:extLst>
          </p:cNvPr>
          <p:cNvSpPr txBox="1"/>
          <p:nvPr/>
        </p:nvSpPr>
        <p:spPr>
          <a:xfrm>
            <a:off x="3401851" y="4174723"/>
            <a:ext cx="56355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154 + 8 = 162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00A3CF90-048C-A1B4-235B-9295AC73184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756EA845-4F81-392D-451E-6BB1056E2C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FE67BADC-7FD3-A9AA-A037-23DA6433A4E6}"/>
              </a:ext>
            </a:extLst>
          </p:cNvPr>
          <p:cNvGrpSpPr/>
          <p:nvPr/>
        </p:nvGrpSpPr>
        <p:grpSpPr>
          <a:xfrm>
            <a:off x="3401851" y="2231216"/>
            <a:ext cx="5484850" cy="1867998"/>
            <a:chOff x="3401851" y="2231216"/>
            <a:chExt cx="5484850" cy="1867998"/>
          </a:xfrm>
        </p:grpSpPr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F4124C39-983E-DD19-5387-1912843F7232}"/>
                </a:ext>
              </a:extLst>
            </p:cNvPr>
            <p:cNvSpPr txBox="1"/>
            <p:nvPr/>
          </p:nvSpPr>
          <p:spPr>
            <a:xfrm>
              <a:off x="3401851" y="2650456"/>
              <a:ext cx="548485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>
                  <a:solidFill>
                    <a:srgbClr val="C00000"/>
                  </a:solidFill>
                </a:rPr>
                <a:t>Je représente le problème : 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BFD9591E-020D-C98D-0DEC-22C6B1FF1496}"/>
                </a:ext>
              </a:extLst>
            </p:cNvPr>
            <p:cNvSpPr/>
            <p:nvPr/>
          </p:nvSpPr>
          <p:spPr>
            <a:xfrm rot="16200000">
              <a:off x="7506091" y="3233153"/>
              <a:ext cx="1393597" cy="338525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dirty="0"/>
                <a:t>Lina 154 cm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7073652-A9B5-4A47-4A92-FDEDE59CB594}"/>
                </a:ext>
              </a:extLst>
            </p:cNvPr>
            <p:cNvSpPr/>
            <p:nvPr/>
          </p:nvSpPr>
          <p:spPr>
            <a:xfrm rot="16200000">
              <a:off x="7679639" y="2974422"/>
              <a:ext cx="1862695" cy="38689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600" dirty="0"/>
                <a:t>Tom</a:t>
              </a:r>
            </a:p>
          </p:txBody>
        </p:sp>
        <p:sp>
          <p:nvSpPr>
            <p:cNvPr id="14" name="Accolade ouvrante 13">
              <a:extLst>
                <a:ext uri="{FF2B5EF4-FFF2-40B4-BE49-F238E27FC236}">
                  <a16:creationId xmlns:a16="http://schemas.microsoft.com/office/drawing/2014/main" id="{C93F6149-3726-50CC-3D96-810981D7B7E6}"/>
                </a:ext>
              </a:extLst>
            </p:cNvPr>
            <p:cNvSpPr/>
            <p:nvPr/>
          </p:nvSpPr>
          <p:spPr>
            <a:xfrm>
              <a:off x="8342519" y="2231216"/>
              <a:ext cx="48365" cy="431646"/>
            </a:xfrm>
            <a:prstGeom prst="leftBrace">
              <a:avLst>
                <a:gd name="adj1" fmla="val 142907"/>
                <a:gd name="adj2" fmla="val 50000"/>
              </a:avLst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45405018-46A3-14F3-AA87-1B6B761925F6}"/>
                </a:ext>
              </a:extLst>
            </p:cNvPr>
            <p:cNvSpPr txBox="1"/>
            <p:nvPr/>
          </p:nvSpPr>
          <p:spPr>
            <a:xfrm>
              <a:off x="7556209" y="2256761"/>
              <a:ext cx="8386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>
                  <a:solidFill>
                    <a:srgbClr val="C00000"/>
                  </a:solidFill>
                </a:rPr>
                <a:t>+ 8 cm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10098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21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2972</TotalTime>
  <Words>178</Words>
  <Application>Microsoft Office PowerPoint</Application>
  <PresentationFormat>Affichage à l'écran (4:3)</PresentationFormat>
  <Paragraphs>39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Corbel</vt:lpstr>
      <vt:lpstr>Cursive standard</vt:lpstr>
      <vt:lpstr>Webdings</vt:lpstr>
      <vt:lpstr>Thème Office</vt:lpstr>
      <vt:lpstr>Cherchez la solution au problème :</vt:lpstr>
      <vt:lpstr>Je cherche en suivant les 4 étapes :</vt:lpstr>
      <vt:lpstr>Je cherche en suivant les 4 étapes :</vt:lpstr>
      <vt:lpstr>Cherchez la solution au problème :</vt:lpstr>
      <vt:lpstr>Je cherche en suivant les 4 étapes 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MH</cp:lastModifiedBy>
  <cp:revision>84</cp:revision>
  <dcterms:created xsi:type="dcterms:W3CDTF">2023-02-07T14:55:57Z</dcterms:created>
  <dcterms:modified xsi:type="dcterms:W3CDTF">2025-01-05T17:16:02Z</dcterms:modified>
</cp:coreProperties>
</file>